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Lato Black" panose="020F0502020204030203" pitchFamily="34" charset="0"/>
      <p:bold r:id="rId32"/>
      <p:boldItalic r:id="rId33"/>
    </p:embeddedFont>
    <p:embeddedFont>
      <p:font typeface="Open Sans ExtraBold" panose="020B0906030804020204" pitchFamily="34" charset="0"/>
      <p:bold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M0+HQjIYWlpKFD3SJreSMQx6Z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37160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828800" lvl="3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2286000" lvl="4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743200" lvl="5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3200400" lvl="6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3657600" lvl="7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4114800" lvl="8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>
            <a:spLocks noGrp="1"/>
          </p:cNvSpPr>
          <p:nvPr>
            <p:ph type="ctrTitle"/>
          </p:nvPr>
        </p:nvSpPr>
        <p:spPr>
          <a:xfrm>
            <a:off x="2667000" y="107809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48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Sardis Elementary</a:t>
            </a:r>
            <a:br>
              <a:rPr lang="en-US" sz="48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48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Title I Annual Meeting</a:t>
            </a:r>
            <a:endParaRPr sz="4800" dirty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0" name="Google Shape;150;p1"/>
          <p:cNvSpPr txBox="1">
            <a:spLocks noGrp="1"/>
          </p:cNvSpPr>
          <p:nvPr>
            <p:ph type="subTitle" idx="1"/>
          </p:nvPr>
        </p:nvSpPr>
        <p:spPr>
          <a:xfrm>
            <a:off x="2648465" y="2974922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B933"/>
              </a:buClr>
              <a:buSzPts val="2400"/>
              <a:buNone/>
            </a:pPr>
            <a:r>
              <a:rPr lang="en-US" sz="2400" b="1" dirty="0">
                <a:solidFill>
                  <a:srgbClr val="E2B933"/>
                </a:solidFill>
                <a:latin typeface="Lato"/>
                <a:ea typeface="Lato"/>
                <a:cs typeface="Lato"/>
                <a:sym typeface="Lato"/>
              </a:rPr>
              <a:t>September 28, 2023</a:t>
            </a:r>
            <a:endParaRPr sz="2400" b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603867" y="287121"/>
            <a:ext cx="11009656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36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School Improvement Plan/NCStar Plan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4" name="Google Shape;204;p10"/>
          <p:cNvSpPr txBox="1">
            <a:spLocks noGrp="1"/>
          </p:cNvSpPr>
          <p:nvPr>
            <p:ph type="body" idx="1"/>
          </p:nvPr>
        </p:nvSpPr>
        <p:spPr>
          <a:xfrm>
            <a:off x="850895" y="137957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The School Improvement Plan/</a:t>
            </a:r>
            <a:r>
              <a:rPr lang="en-US" dirty="0" err="1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NCStar</a:t>
            </a:r>
            <a:r>
              <a:rPr lang="en-US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 Plan includes:</a:t>
            </a:r>
            <a:endParaRPr dirty="0"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40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A Comprehensive Needs Assessment</a:t>
            </a:r>
            <a:endParaRPr dirty="0"/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Goals and Strategies to Address Academic Needs of Students</a:t>
            </a:r>
            <a:endParaRPr dirty="0"/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Professional Development for School Staff</a:t>
            </a:r>
            <a:endParaRPr dirty="0"/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Coordination of Resources and a Comprehensive Budget</a:t>
            </a:r>
            <a:endParaRPr dirty="0"/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The School’s Parent and Family Engagement Goals</a:t>
            </a:r>
            <a:endParaRPr dirty="0"/>
          </a:p>
          <a:p>
            <a:pPr marL="5080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40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Parents and families at Title I schools have the right to be engaged in the development of this plan.</a:t>
            </a:r>
            <a:endParaRPr dirty="0"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Parent and Family Engagement Policy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0" name="Google Shape;210;p11"/>
          <p:cNvSpPr txBox="1">
            <a:spLocks noGrp="1"/>
          </p:cNvSpPr>
          <p:nvPr>
            <p:ph type="body" idx="1"/>
          </p:nvPr>
        </p:nvSpPr>
        <p:spPr>
          <a:xfrm>
            <a:off x="850895" y="1293541"/>
            <a:ext cx="10515600" cy="480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0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Every Title I School must have a </a:t>
            </a:r>
            <a:r>
              <a:rPr lang="en-US" sz="2000" b="1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School Parent and Family Engagement </a:t>
            </a:r>
            <a:r>
              <a:rPr lang="en-US" sz="20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Policy that is jointly developed with parents and families.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0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The school Parent and Family Engagement Policy outlines how the school will implement the parental engagement requirements of the Every Student Succeeds Act (ESSA).  Components include:</a:t>
            </a:r>
            <a:endParaRPr dirty="0"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18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How parents can be involved in decision-making activities.</a:t>
            </a:r>
            <a:endParaRPr dirty="0"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18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How information on instruction and assessment will be provided to parents.</a:t>
            </a:r>
            <a:endParaRPr dirty="0"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18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How the school will build parents’ and families’ capacities for supporting their children’s learning at home.</a:t>
            </a:r>
            <a:endParaRPr dirty="0"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18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How parental involvement funds are being used.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0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Parents and families at Title I schools have the right to be involved in the annual review and improvement of the Parent and Family Engagement Policy.</a:t>
            </a:r>
            <a:endParaRPr dirty="0"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title"/>
          </p:nvPr>
        </p:nvSpPr>
        <p:spPr>
          <a:xfrm>
            <a:off x="354665" y="275970"/>
            <a:ext cx="11508059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How Our School will Engage </a:t>
            </a:r>
            <a:endParaRPr sz="4000" b="1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Parents and Families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6" name="Google Shape;216;p12"/>
          <p:cNvSpPr txBox="1">
            <a:spLocks noGrp="1"/>
          </p:cNvSpPr>
          <p:nvPr>
            <p:ph type="body" idx="1"/>
          </p:nvPr>
        </p:nvSpPr>
        <p:spPr>
          <a:xfrm>
            <a:off x="850895" y="1334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8255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" name="Google Shape;204;p10">
            <a:extLst>
              <a:ext uri="{FF2B5EF4-FFF2-40B4-BE49-F238E27FC236}">
                <a16:creationId xmlns:a16="http://schemas.microsoft.com/office/drawing/2014/main" id="{F96CB72D-24D6-4F1A-82A3-04464C3E21EF}"/>
              </a:ext>
            </a:extLst>
          </p:cNvPr>
          <p:cNvSpPr txBox="1">
            <a:spLocks/>
          </p:cNvSpPr>
          <p:nvPr/>
        </p:nvSpPr>
        <p:spPr>
          <a:xfrm>
            <a:off x="838200" y="1266444"/>
            <a:ext cx="10515600" cy="508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68300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r>
              <a:rPr lang="en-US" sz="2400" dirty="0">
                <a:latin typeface="Lato"/>
                <a:ea typeface="Lato"/>
                <a:cs typeface="Lato"/>
                <a:sym typeface="Lato"/>
              </a:rPr>
              <a:t>School Events throughout the school year</a:t>
            </a:r>
          </a:p>
          <a:p>
            <a:pPr marL="825500" lvl="1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r>
              <a:rPr lang="en-US" sz="2000" dirty="0">
                <a:latin typeface="Lato"/>
                <a:ea typeface="Lato"/>
                <a:cs typeface="Lato"/>
                <a:sym typeface="Lato"/>
              </a:rPr>
              <a:t>Music Performances and Related Arts Showcase– grouped grade levels through the year</a:t>
            </a:r>
          </a:p>
          <a:p>
            <a:pPr marL="825500" lvl="1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r>
              <a:rPr lang="en-US" sz="2000" dirty="0">
                <a:latin typeface="Lato"/>
                <a:ea typeface="Lato"/>
                <a:cs typeface="Lato"/>
                <a:sym typeface="Lato"/>
              </a:rPr>
              <a:t>Student Showcases</a:t>
            </a:r>
          </a:p>
          <a:p>
            <a:pPr marL="825500" lvl="1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r>
              <a:rPr lang="en-US" sz="2000" dirty="0">
                <a:latin typeface="Lato"/>
                <a:ea typeface="Lato"/>
                <a:cs typeface="Lato"/>
                <a:sym typeface="Lato"/>
              </a:rPr>
              <a:t>Family Fun Night</a:t>
            </a:r>
          </a:p>
          <a:p>
            <a:pPr marL="825500" lvl="1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r>
              <a:rPr lang="en-US" sz="2000" dirty="0">
                <a:latin typeface="Lato"/>
                <a:ea typeface="Lato"/>
                <a:cs typeface="Lato"/>
                <a:sym typeface="Lato"/>
              </a:rPr>
              <a:t>…other things are in the works</a:t>
            </a:r>
          </a:p>
          <a:p>
            <a:pPr marL="482600" lvl="1" indent="0">
              <a:spcBef>
                <a:spcPts val="0"/>
              </a:spcBef>
              <a:buSzPts val="2400"/>
              <a:buNone/>
            </a:pPr>
            <a:endParaRPr lang="en-US" sz="2000" dirty="0">
              <a:latin typeface="Lato"/>
              <a:ea typeface="Lato"/>
              <a:cs typeface="Lato"/>
              <a:sym typeface="Lato"/>
            </a:endParaRPr>
          </a:p>
          <a:p>
            <a:pPr marL="368300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r>
              <a:rPr lang="en-US" sz="2400" dirty="0">
                <a:latin typeface="Lato"/>
                <a:ea typeface="Lato"/>
                <a:cs typeface="Lato"/>
                <a:sym typeface="Lato"/>
              </a:rPr>
              <a:t>PTO Events</a:t>
            </a:r>
          </a:p>
          <a:p>
            <a:pPr marL="825500" lvl="1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r>
              <a:rPr lang="en-US" sz="2000" dirty="0">
                <a:latin typeface="Lato"/>
                <a:ea typeface="Lato"/>
                <a:cs typeface="Lato"/>
                <a:sym typeface="Lato"/>
              </a:rPr>
              <a:t>Parent Committees</a:t>
            </a:r>
          </a:p>
          <a:p>
            <a:pPr marL="825500" lvl="1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r>
              <a:rPr lang="en-US" sz="2000" dirty="0">
                <a:latin typeface="Lato"/>
                <a:ea typeface="Lato"/>
                <a:cs typeface="Lato"/>
                <a:sym typeface="Lato"/>
              </a:rPr>
              <a:t>Turkey Trot</a:t>
            </a:r>
          </a:p>
          <a:p>
            <a:pPr marL="825500" lvl="1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r>
              <a:rPr lang="en-US" sz="2000" dirty="0">
                <a:latin typeface="Lato"/>
                <a:ea typeface="Lato"/>
                <a:cs typeface="Lato"/>
                <a:sym typeface="Lato"/>
              </a:rPr>
              <a:t>Dollar Days</a:t>
            </a:r>
          </a:p>
          <a:p>
            <a:pPr marL="825500" lvl="1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r>
              <a:rPr lang="en-US" sz="2000" dirty="0">
                <a:latin typeface="Lato"/>
                <a:ea typeface="Lato"/>
                <a:cs typeface="Lato"/>
                <a:sym typeface="Lato"/>
              </a:rPr>
              <a:t>Upcoming Dances</a:t>
            </a:r>
          </a:p>
          <a:p>
            <a:pPr marL="825500" lvl="1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r>
              <a:rPr lang="en-US" sz="2000" dirty="0">
                <a:latin typeface="Lato"/>
                <a:ea typeface="Lato"/>
                <a:cs typeface="Lato"/>
                <a:sym typeface="Lato"/>
              </a:rPr>
              <a:t>…and many more events planned</a:t>
            </a:r>
          </a:p>
          <a:p>
            <a:pPr marL="482600" lvl="1" indent="0">
              <a:spcBef>
                <a:spcPts val="0"/>
              </a:spcBef>
              <a:buSzPts val="2400"/>
              <a:buNone/>
            </a:pPr>
            <a:endParaRPr lang="en-US" sz="2000" dirty="0">
              <a:latin typeface="Lato"/>
              <a:ea typeface="Lato"/>
              <a:cs typeface="Lato"/>
              <a:sym typeface="Lato"/>
            </a:endParaRPr>
          </a:p>
          <a:p>
            <a:pPr marL="368300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r>
              <a:rPr lang="en-US" sz="2400" dirty="0">
                <a:latin typeface="Lato"/>
                <a:ea typeface="Lato"/>
                <a:cs typeface="Lato"/>
                <a:sym typeface="Lato"/>
              </a:rPr>
              <a:t>Parent and Teacher/School Communications</a:t>
            </a:r>
          </a:p>
          <a:p>
            <a:pPr marL="825500" lvl="1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r>
              <a:rPr lang="en-US" sz="2000" dirty="0">
                <a:latin typeface="Lato"/>
                <a:ea typeface="Lato"/>
                <a:cs typeface="Lato"/>
                <a:sym typeface="Lato"/>
              </a:rPr>
              <a:t>conferences and informal interactions</a:t>
            </a:r>
          </a:p>
          <a:p>
            <a:pPr marL="825500" lvl="1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r>
              <a:rPr lang="en-US" sz="2000" dirty="0">
                <a:latin typeface="Lato"/>
                <a:ea typeface="Lato"/>
                <a:cs typeface="Lato"/>
                <a:sym typeface="Lato"/>
              </a:rPr>
              <a:t>Dojo and Social Media sites</a:t>
            </a:r>
          </a:p>
          <a:p>
            <a:pPr marL="825500" lvl="1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r>
              <a:rPr lang="en-US" sz="2000" dirty="0">
                <a:latin typeface="Lato"/>
                <a:ea typeface="Lato"/>
                <a:cs typeface="Lato"/>
                <a:sym typeface="Lato"/>
              </a:rPr>
              <a:t>Connect Ed messages</a:t>
            </a:r>
          </a:p>
          <a:p>
            <a:pPr marL="825500" lvl="1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endParaRPr lang="en-US" sz="2000" dirty="0">
              <a:latin typeface="Lato"/>
              <a:ea typeface="Lato"/>
              <a:cs typeface="Lato"/>
              <a:sym typeface="Lato"/>
            </a:endParaRPr>
          </a:p>
          <a:p>
            <a:pPr marL="368300">
              <a:spcBef>
                <a:spcPts val="0"/>
              </a:spcBef>
              <a:buSzPts val="2400"/>
              <a:buFont typeface="Wingdings" panose="05000000000000000000" pitchFamily="2" charset="2"/>
              <a:buChar char="q"/>
            </a:pPr>
            <a:endParaRPr lang="en-US" sz="2400" dirty="0">
              <a:latin typeface="Lato"/>
              <a:ea typeface="Lato"/>
              <a:cs typeface="Lato"/>
              <a:sym typeface="Lato"/>
            </a:endParaRPr>
          </a:p>
          <a:p>
            <a:pPr marL="482600" lvl="1" indent="0">
              <a:spcBef>
                <a:spcPts val="0"/>
              </a:spcBef>
              <a:buSzPts val="2400"/>
              <a:buNone/>
            </a:pPr>
            <a:endParaRPr lang="en-US" sz="20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School-Parent Compact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2" name="Google Shape;222;p13"/>
          <p:cNvSpPr txBox="1">
            <a:spLocks noGrp="1"/>
          </p:cNvSpPr>
          <p:nvPr>
            <p:ph type="body" idx="1"/>
          </p:nvPr>
        </p:nvSpPr>
        <p:spPr>
          <a:xfrm>
            <a:off x="850895" y="1338146"/>
            <a:ext cx="10515600" cy="480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Every Title I School must have a </a:t>
            </a:r>
            <a:r>
              <a:rPr lang="en-US" sz="2600" b="1">
                <a:latin typeface="Lato Black"/>
                <a:ea typeface="Lato Black"/>
                <a:cs typeface="Lato Black"/>
                <a:sym typeface="Lato Black"/>
              </a:rPr>
              <a:t>School-Parent</a:t>
            </a: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2600" b="1">
                <a:latin typeface="Lato Black"/>
                <a:ea typeface="Lato Black"/>
                <a:cs typeface="Lato Black"/>
                <a:sym typeface="Lato Black"/>
              </a:rPr>
              <a:t>Compact</a:t>
            </a: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 that is jointly developed with parents and families.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0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The compact is a commitment or contract between the school, teacher, parent, and student to share in the responsibility for academic achievement.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0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The compacts must be distributed to all parents and families.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0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Parents and families at Title I schools have the right to be engaged in the annual review and improvement of the School-Parent Compact.</a:t>
            </a:r>
            <a:endParaRPr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Your “Right to Know”</a:t>
            </a:r>
            <a:endParaRPr sz="4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1"/>
          </p:nvPr>
        </p:nvSpPr>
        <p:spPr>
          <a:xfrm>
            <a:off x="850895" y="1136235"/>
            <a:ext cx="10515600" cy="48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You, as a Title I parent/family, have the right to request… 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•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the qualifications of your child’s teachers.  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•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information about any state or local policy regarding student participation in any assessments mandated by the state or local district.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The </a:t>
            </a:r>
            <a:r>
              <a:rPr lang="en-US" sz="2600" b="1" i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Right to Know</a:t>
            </a:r>
            <a:r>
              <a:rPr lang="en-US" sz="26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2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notification</a:t>
            </a: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 is distributed to all students at the beginning of the school year and is posted on our school’s website.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You, as a Title I parent/family, will be notified if your child is instructed for four or more consecutive weeks by a teacher who does not meet the North Carolina state licensure requirements for the grade level or subject area that he/she is teaching.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>
            <a:spLocks noGrp="1"/>
          </p:cNvSpPr>
          <p:nvPr>
            <p:ph type="body" idx="1"/>
          </p:nvPr>
        </p:nvSpPr>
        <p:spPr>
          <a:xfrm>
            <a:off x="1001837" y="0"/>
            <a:ext cx="7458307" cy="321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8800"/>
              <a:buNone/>
            </a:pPr>
            <a:r>
              <a:rPr lang="en-US" sz="8800" dirty="0">
                <a:solidFill>
                  <a:srgbClr val="385623"/>
                </a:solidFill>
                <a:latin typeface="Lato Black"/>
                <a:ea typeface="Lato Black"/>
                <a:cs typeface="Lato Black"/>
                <a:sym typeface="Lato Black"/>
              </a:rPr>
              <a:t>Questions &amp; Answers</a:t>
            </a:r>
            <a:endParaRPr sz="1800" dirty="0">
              <a:solidFill>
                <a:srgbClr val="385623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Please use the QR Code to ask any questions you may have &amp; we will get back to you!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A3918-2BDA-4010-80DE-654EC5D33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468" y="3643275"/>
            <a:ext cx="2301983" cy="29652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title"/>
          </p:nvPr>
        </p:nvSpPr>
        <p:spPr>
          <a:xfrm>
            <a:off x="3470324" y="536697"/>
            <a:ext cx="7805854" cy="125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Open Sans ExtraBold"/>
              <a:buNone/>
            </a:pPr>
            <a:r>
              <a:rPr lang="en-US" sz="3900">
                <a:solidFill>
                  <a:srgbClr val="385623"/>
                </a:solidFill>
                <a:latin typeface="Lato Black"/>
                <a:ea typeface="Lato Black"/>
                <a:cs typeface="Lato Black"/>
                <a:sym typeface="Lato Black"/>
              </a:rPr>
              <a:t>Title I Department Staff </a:t>
            </a:r>
            <a:br>
              <a:rPr lang="en-US" sz="3900">
                <a:solidFill>
                  <a:srgbClr val="385623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3900">
                <a:solidFill>
                  <a:srgbClr val="385623"/>
                </a:solidFill>
                <a:latin typeface="Lato Black"/>
                <a:ea typeface="Lato Black"/>
                <a:cs typeface="Lato Black"/>
                <a:sym typeface="Lato Black"/>
              </a:rPr>
              <a:t>Contact Information</a:t>
            </a:r>
            <a:endParaRPr sz="3900">
              <a:solidFill>
                <a:srgbClr val="38562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9" name="Google Shape;239;p16"/>
          <p:cNvSpPr txBox="1">
            <a:spLocks noGrp="1"/>
          </p:cNvSpPr>
          <p:nvPr>
            <p:ph type="body" idx="1"/>
          </p:nvPr>
        </p:nvSpPr>
        <p:spPr>
          <a:xfrm>
            <a:off x="3253951" y="1992893"/>
            <a:ext cx="8238600" cy="445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 of Federal Programs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Elenia Daniels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n-US" sz="2400" u="sng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elenia.daniels@ucps.k12.nc.us</a:t>
            </a:r>
            <a:endParaRPr sz="2400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I Specialist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1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Paulette Pipkin </a:t>
            </a: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100"/>
              <a:buNone/>
            </a:pPr>
            <a:r>
              <a:rPr lang="en-US" sz="2400" u="sng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paulette.richardsonpipkin@ucps.k12.nc.us</a:t>
            </a:r>
            <a:endParaRPr sz="2400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2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I Specialist</a:t>
            </a: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1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Lori Spruiell</a:t>
            </a: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100"/>
              <a:buNone/>
            </a:pPr>
            <a:r>
              <a:rPr lang="en-US" sz="240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US" sz="2400" u="sng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ori.spruiell@ucps.k12.nc.us</a:t>
            </a:r>
            <a:endParaRPr sz="2400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Federal Requirements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1"/>
          </p:nvPr>
        </p:nvSpPr>
        <p:spPr>
          <a:xfrm>
            <a:off x="838200" y="175431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The </a:t>
            </a:r>
            <a:r>
              <a:rPr lang="en-US" i="1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Every Student Succeeds Act (ESSA) </a:t>
            </a:r>
            <a:r>
              <a:rPr lang="en-US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requires that each Title I school hold an Annual Meeting for the purpose of…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120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6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Informing you of your school’s participation in Title I. 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100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6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Explaining the requirements of Title I.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100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6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Explaining your rights as parents to be engaged in the school community.</a:t>
            </a:r>
            <a:endParaRPr dirty="0"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Meeting Overview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2" name="Google Shape;162;p3"/>
          <p:cNvSpPr txBox="1">
            <a:spLocks noGrp="1"/>
          </p:cNvSpPr>
          <p:nvPr>
            <p:ph type="body" idx="1"/>
          </p:nvPr>
        </p:nvSpPr>
        <p:spPr>
          <a:xfrm>
            <a:off x="838200" y="1013100"/>
            <a:ext cx="10515600" cy="52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What is Title I?</a:t>
            </a:r>
            <a:endParaRPr sz="3600" dirty="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What does it mean to be a Title I school?</a:t>
            </a:r>
            <a:endParaRPr sz="3600" dirty="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Our School’s Proud Points from 2022-2023</a:t>
            </a:r>
            <a:endParaRPr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Our School’s Goals for 2023-2024</a:t>
            </a:r>
            <a:endParaRPr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How Title I funds are Used at Our School</a:t>
            </a:r>
            <a:endParaRPr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3683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 Your Rights as Parents and Families</a:t>
            </a:r>
            <a:endParaRPr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School Improvement Planning</a:t>
            </a:r>
            <a:endParaRPr sz="2800" dirty="0"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Parent and Family Engagement Policy</a:t>
            </a:r>
            <a:endParaRPr sz="2800" dirty="0"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School-Parent Compact</a:t>
            </a:r>
            <a:endParaRPr sz="2800" dirty="0"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Your “Right to Know”</a:t>
            </a:r>
            <a:endParaRPr sz="2800" dirty="0"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What is Title I?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8" name="Google Shape;168;p4"/>
          <p:cNvSpPr txBox="1">
            <a:spLocks noGrp="1"/>
          </p:cNvSpPr>
          <p:nvPr>
            <p:ph type="body" idx="1"/>
          </p:nvPr>
        </p:nvSpPr>
        <p:spPr>
          <a:xfrm>
            <a:off x="850895" y="137205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endParaRPr lang="en-US" sz="320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endParaRPr lang="en-US" sz="320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Title I is the nation’s oldest and largest federally funded educational program.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40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Title I provides supplemental funds to schools to help students meet their educational goals.</a:t>
            </a:r>
            <a:endParaRPr dirty="0"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What does it mean to be a Title I school?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4" name="Google Shape;174;p5"/>
          <p:cNvSpPr txBox="1">
            <a:spLocks noGrp="1"/>
          </p:cNvSpPr>
          <p:nvPr>
            <p:ph type="body" idx="1"/>
          </p:nvPr>
        </p:nvSpPr>
        <p:spPr>
          <a:xfrm>
            <a:off x="838200" y="133108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6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Being a Title I school means receiving federal funding to </a:t>
            </a:r>
            <a:r>
              <a:rPr lang="en-US" sz="2600" u="sng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supplement</a:t>
            </a:r>
            <a:r>
              <a:rPr lang="en-US" sz="26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 the school’s existing programs.  This funding is used for…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140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Identifying students experiencing academic difficulties and providing timely assistance to help them meet the State’s challenging content standards.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Purchasing supplemental programs, materials, and/or supplies.  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Conducting parent and family engagement meetings, trainings, and activities.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140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60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Being a Title I school also means encouraging parental engagement and advocating for parents’ rights.   </a:t>
            </a:r>
            <a:endParaRPr sz="260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Our School’s Proud Points from 2022-2023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0" name="Google Shape;180;p6"/>
          <p:cNvSpPr txBox="1">
            <a:spLocks noGrp="1"/>
          </p:cNvSpPr>
          <p:nvPr>
            <p:ph type="body" idx="1"/>
          </p:nvPr>
        </p:nvSpPr>
        <p:spPr>
          <a:xfrm>
            <a:off x="5986130" y="1275907"/>
            <a:ext cx="5943601" cy="490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spcBef>
                <a:spcPts val="0"/>
              </a:spcBef>
              <a:buSzPts val="2400"/>
            </a:pPr>
            <a:r>
              <a:rPr lang="en-US" sz="2600" dirty="0">
                <a:latin typeface="Lato Black"/>
                <a:ea typeface="Lato Black"/>
                <a:cs typeface="Lato Black"/>
                <a:sym typeface="Lato Black"/>
              </a:rPr>
              <a:t>Exceeded Growth for a Second Year!</a:t>
            </a:r>
          </a:p>
          <a:p>
            <a:pPr marL="177800" indent="0">
              <a:spcBef>
                <a:spcPts val="0"/>
              </a:spcBef>
              <a:buSzPts val="2400"/>
              <a:buNone/>
            </a:pPr>
            <a:endParaRPr lang="en-US" sz="2600" dirty="0">
              <a:latin typeface="Lato Black"/>
              <a:ea typeface="Lato Black"/>
              <a:cs typeface="Lato Black"/>
              <a:sym typeface="Lato Black"/>
            </a:endParaRPr>
          </a:p>
          <a:p>
            <a:pPr marL="635000" indent="-457200">
              <a:spcBef>
                <a:spcPts val="0"/>
              </a:spcBef>
              <a:buSzPts val="2400"/>
            </a:pPr>
            <a:r>
              <a:rPr lang="en-US" sz="2600" dirty="0">
                <a:latin typeface="Lato Black"/>
                <a:ea typeface="Lato Black"/>
                <a:cs typeface="Lato Black"/>
                <a:sym typeface="Lato Black"/>
              </a:rPr>
              <a:t>Rebranding, new bear – Sarge!</a:t>
            </a:r>
          </a:p>
          <a:p>
            <a:pPr marL="177800" indent="0">
              <a:spcBef>
                <a:spcPts val="0"/>
              </a:spcBef>
              <a:buSzPts val="2400"/>
              <a:buNone/>
            </a:pPr>
            <a:endParaRPr lang="en-US" sz="2600" dirty="0">
              <a:latin typeface="Lato Black"/>
              <a:ea typeface="Lato Black"/>
              <a:cs typeface="Lato Black"/>
              <a:sym typeface="Lato Black"/>
            </a:endParaRPr>
          </a:p>
          <a:p>
            <a:pPr marL="635000" indent="-457200">
              <a:spcBef>
                <a:spcPts val="0"/>
              </a:spcBef>
              <a:buSzPts val="2400"/>
            </a:pPr>
            <a:r>
              <a:rPr lang="en-US" sz="2600" dirty="0">
                <a:latin typeface="Lato Black"/>
                <a:ea typeface="Lato Black"/>
                <a:cs typeface="Lato Black"/>
                <a:sym typeface="Lato Black"/>
              </a:rPr>
              <a:t>Growing PTO!</a:t>
            </a:r>
          </a:p>
          <a:p>
            <a:pPr marL="177800" indent="0">
              <a:spcBef>
                <a:spcPts val="0"/>
              </a:spcBef>
              <a:buSzPts val="2400"/>
              <a:buNone/>
            </a:pPr>
            <a:endParaRPr lang="en-US" sz="2600" dirty="0">
              <a:latin typeface="Lato Black"/>
              <a:ea typeface="Lato Black"/>
              <a:cs typeface="Lato Black"/>
              <a:sym typeface="Lato Black"/>
            </a:endParaRPr>
          </a:p>
          <a:p>
            <a:pPr marL="635000" indent="-457200">
              <a:spcBef>
                <a:spcPts val="0"/>
              </a:spcBef>
              <a:buSzPts val="2400"/>
            </a:pPr>
            <a:r>
              <a:rPr lang="en-US" sz="2600" dirty="0">
                <a:latin typeface="Lato Black"/>
                <a:ea typeface="Lato Black"/>
                <a:cs typeface="Lato Black"/>
                <a:sym typeface="Lato Black"/>
              </a:rPr>
              <a:t>Doubled our amount of students exiting ML program on WIDA</a:t>
            </a:r>
          </a:p>
          <a:p>
            <a:pPr marL="177800" indent="0">
              <a:spcBef>
                <a:spcPts val="0"/>
              </a:spcBef>
              <a:buSzPts val="2400"/>
              <a:buNone/>
            </a:pPr>
            <a:endParaRPr lang="en-US" sz="2600" dirty="0">
              <a:latin typeface="Lato Black"/>
              <a:ea typeface="Lato Black"/>
              <a:cs typeface="Lato Black"/>
              <a:sym typeface="Lato Black"/>
            </a:endParaRPr>
          </a:p>
          <a:p>
            <a:pPr marL="635000" indent="-457200">
              <a:spcBef>
                <a:spcPts val="0"/>
              </a:spcBef>
              <a:buSzPts val="2400"/>
            </a:pPr>
            <a:r>
              <a:rPr lang="en-US" sz="2600" dirty="0">
                <a:latin typeface="Lato Black"/>
                <a:ea typeface="Lato Black"/>
                <a:cs typeface="Lato Black"/>
                <a:sym typeface="Lato Black"/>
              </a:rPr>
              <a:t>Our PAW System:</a:t>
            </a:r>
          </a:p>
          <a:p>
            <a:pPr marL="1092200" lvl="1" indent="-457200">
              <a:spcBef>
                <a:spcPts val="0"/>
              </a:spcBef>
              <a:buSzPts val="2400"/>
            </a:pPr>
            <a:r>
              <a:rPr lang="en-US" sz="2200" dirty="0">
                <a:latin typeface="Lato Black"/>
                <a:ea typeface="Lato Black"/>
                <a:cs typeface="Lato Black"/>
                <a:sym typeface="Lato Black"/>
              </a:rPr>
              <a:t>Practice Responsibility</a:t>
            </a:r>
          </a:p>
          <a:p>
            <a:pPr marL="1092200" lvl="1" indent="-457200">
              <a:spcBef>
                <a:spcPts val="0"/>
              </a:spcBef>
              <a:buSzPts val="2400"/>
            </a:pPr>
            <a:r>
              <a:rPr lang="en-US" sz="2200" dirty="0">
                <a:latin typeface="Lato Black"/>
                <a:ea typeface="Lato Black"/>
                <a:cs typeface="Lato Black"/>
                <a:sym typeface="Lato Black"/>
              </a:rPr>
              <a:t>Always be Respectful</a:t>
            </a:r>
          </a:p>
          <a:p>
            <a:pPr marL="1092200" lvl="1" indent="-457200">
              <a:spcBef>
                <a:spcPts val="0"/>
              </a:spcBef>
              <a:buSzPts val="2400"/>
            </a:pPr>
            <a:r>
              <a:rPr lang="en-US" sz="2200" dirty="0">
                <a:latin typeface="Lato Black"/>
                <a:ea typeface="Lato Black"/>
                <a:cs typeface="Lato Black"/>
                <a:sym typeface="Lato Black"/>
              </a:rPr>
              <a:t>Work &amp; Play Safely</a:t>
            </a:r>
          </a:p>
          <a:p>
            <a:pPr marL="635000" indent="-457200">
              <a:spcBef>
                <a:spcPts val="0"/>
              </a:spcBef>
              <a:buSzPts val="2400"/>
            </a:pPr>
            <a:endParaRPr lang="en-US" sz="2600" dirty="0">
              <a:latin typeface="Lato Black"/>
              <a:ea typeface="Lato Black"/>
              <a:cs typeface="Lato Black"/>
              <a:sym typeface="Lato Black"/>
            </a:endParaRPr>
          </a:p>
          <a:p>
            <a:pPr marL="3683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600" dirty="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030" name="Picture 6" descr="May be an image of text that says 'Sardis 22-23 Accountability Snapshot Math: School Grade: 73% Reading: C 58% 91.4% of students showed growth! Overall Proficiency: 65% Academic growth is third highest for all UCPS elementary schools Growth Index of 4.89 Sardis EXCEEDED growth!'">
            <a:extLst>
              <a:ext uri="{FF2B5EF4-FFF2-40B4-BE49-F238E27FC236}">
                <a16:creationId xmlns:a16="http://schemas.microsoft.com/office/drawing/2014/main" id="{555B1971-8543-441F-9628-D5C45867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6" y="1275907"/>
            <a:ext cx="4774019" cy="47740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Our School’s Goals for 2023-2024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AC0D83-5D68-440D-826D-C7D122FF8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303494"/>
              </p:ext>
            </p:extLst>
          </p:nvPr>
        </p:nvGraphicFramePr>
        <p:xfrm>
          <a:off x="934038" y="1371601"/>
          <a:ext cx="10323924" cy="4517227"/>
        </p:xfrm>
        <a:graphic>
          <a:graphicData uri="http://schemas.openxmlformats.org/drawingml/2006/table">
            <a:tbl>
              <a:tblPr/>
              <a:tblGrid>
                <a:gridCol w="3140711">
                  <a:extLst>
                    <a:ext uri="{9D8B030D-6E8A-4147-A177-3AD203B41FA5}">
                      <a16:colId xmlns:a16="http://schemas.microsoft.com/office/drawing/2014/main" val="1932844744"/>
                    </a:ext>
                  </a:extLst>
                </a:gridCol>
                <a:gridCol w="3665753">
                  <a:extLst>
                    <a:ext uri="{9D8B030D-6E8A-4147-A177-3AD203B41FA5}">
                      <a16:colId xmlns:a16="http://schemas.microsoft.com/office/drawing/2014/main" val="3490683595"/>
                    </a:ext>
                  </a:extLst>
                </a:gridCol>
                <a:gridCol w="3517460">
                  <a:extLst>
                    <a:ext uri="{9D8B030D-6E8A-4147-A177-3AD203B41FA5}">
                      <a16:colId xmlns:a16="http://schemas.microsoft.com/office/drawing/2014/main" val="944587619"/>
                    </a:ext>
                  </a:extLst>
                </a:gridCol>
              </a:tblGrid>
              <a:tr h="585307">
                <a:tc>
                  <a:txBody>
                    <a:bodyPr/>
                    <a:lstStyle/>
                    <a:p>
                      <a:pPr marL="97155" marR="80010" algn="ctr" rtl="0" fontAlgn="t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  <a:endParaRPr lang="en-US" sz="3200"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E12"/>
                    </a:solidFill>
                  </a:tcPr>
                </a:tc>
                <a:tc>
                  <a:txBody>
                    <a:bodyPr/>
                    <a:lstStyle/>
                    <a:p>
                      <a:pPr marL="145415" algn="ctr" rtl="0" fontAlgn="t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  <a:endParaRPr lang="en-US" sz="3200"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E12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5725" algn="ctr" rtl="0" fontAlgn="t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Culture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E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59772"/>
                  </a:ext>
                </a:extLst>
              </a:tr>
              <a:tr h="276394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sng" dirty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Goal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3200" dirty="0">
                        <a:effectLst/>
                      </a:endParaRPr>
                    </a:p>
                    <a:p>
                      <a:pPr marL="0" indent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Ensure that all students feel:</a:t>
                      </a:r>
                    </a:p>
                    <a:p>
                      <a:pPr marL="285750" indent="-2857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</a:t>
                      </a:r>
                    </a:p>
                    <a:p>
                      <a:pPr marL="285750" indent="-2857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sense of belonging </a:t>
                      </a:r>
                    </a:p>
                    <a:p>
                      <a:pPr marL="285750" indent="-2857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They have a voice and are supported</a:t>
                      </a:r>
                    </a:p>
                    <a:p>
                      <a:pPr marL="0" indent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Decrease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discipline referrals (less than 65 for the whole year)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sng" dirty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Goal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3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23-24 EOG proficiency</a:t>
                      </a:r>
                      <a:endParaRPr lang="en-US" sz="3200" dirty="0">
                        <a:effectLst/>
                      </a:endParaRPr>
                    </a:p>
                    <a:p>
                      <a:pPr marL="285750" indent="-2857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Reading from 51%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2857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from 69% to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2857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 from 78% to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85%</a:t>
                      </a:r>
                    </a:p>
                    <a:p>
                      <a:pPr marL="0" indent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Exceed Growth for a Third Year in a Row &amp; get back to being a B school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sng" dirty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Goal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3200" dirty="0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Evidence of new mission statement across the whole school community: 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LEADING WITH PURPOSE</a:t>
                      </a:r>
                    </a:p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leadership opportunities for PreK-5 students 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087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How Title I Funds are Used at Our School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2" name="Google Shape;192;p8"/>
          <p:cNvSpPr txBox="1">
            <a:spLocks noGrp="1"/>
          </p:cNvSpPr>
          <p:nvPr>
            <p:ph type="body" idx="1"/>
          </p:nvPr>
        </p:nvSpPr>
        <p:spPr>
          <a:xfrm>
            <a:off x="850895" y="1334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spcBef>
                <a:spcPts val="0"/>
              </a:spcBef>
              <a:buSzPts val="2400"/>
            </a:pPr>
            <a:r>
              <a:rPr lang="en-US" sz="2600" dirty="0">
                <a:latin typeface="Lato Black"/>
                <a:ea typeface="Lato Black"/>
                <a:cs typeface="Lato Black"/>
                <a:sym typeface="Lato Black"/>
              </a:rPr>
              <a:t>5 Classroom Teacher Positions</a:t>
            </a:r>
          </a:p>
          <a:p>
            <a:pPr marL="1092200" lvl="1" indent="-457200">
              <a:spcBef>
                <a:spcPts val="0"/>
              </a:spcBef>
              <a:buSzPts val="2400"/>
            </a:pPr>
            <a:r>
              <a:rPr lang="en-US" sz="2200" dirty="0">
                <a:latin typeface="Lato Black"/>
                <a:ea typeface="Lato Black"/>
                <a:cs typeface="Lato Black"/>
                <a:sym typeface="Lato Black"/>
              </a:rPr>
              <a:t>Kindergarten, 1</a:t>
            </a:r>
            <a:r>
              <a:rPr lang="en-US" sz="2200" baseline="30000" dirty="0">
                <a:latin typeface="Lato Black"/>
                <a:ea typeface="Lato Black"/>
                <a:cs typeface="Lato Black"/>
                <a:sym typeface="Lato Black"/>
              </a:rPr>
              <a:t>st</a:t>
            </a:r>
            <a:r>
              <a:rPr lang="en-US" sz="2200" dirty="0">
                <a:latin typeface="Lato Black"/>
                <a:ea typeface="Lato Black"/>
                <a:cs typeface="Lato Black"/>
                <a:sym typeface="Lato Black"/>
              </a:rPr>
              <a:t> grade, 2</a:t>
            </a:r>
            <a:r>
              <a:rPr lang="en-US" sz="2200" baseline="30000" dirty="0">
                <a:latin typeface="Lato Black"/>
                <a:ea typeface="Lato Black"/>
                <a:cs typeface="Lato Black"/>
                <a:sym typeface="Lato Black"/>
              </a:rPr>
              <a:t>nd</a:t>
            </a:r>
            <a:r>
              <a:rPr lang="en-US" sz="2200" dirty="0">
                <a:latin typeface="Lato Black"/>
                <a:ea typeface="Lato Black"/>
                <a:cs typeface="Lato Black"/>
                <a:sym typeface="Lato Black"/>
              </a:rPr>
              <a:t> grade, 3</a:t>
            </a:r>
            <a:r>
              <a:rPr lang="en-US" sz="2200" baseline="30000" dirty="0">
                <a:latin typeface="Lato Black"/>
                <a:ea typeface="Lato Black"/>
                <a:cs typeface="Lato Black"/>
                <a:sym typeface="Lato Black"/>
              </a:rPr>
              <a:t>rd</a:t>
            </a:r>
            <a:r>
              <a:rPr lang="en-US" sz="2200" dirty="0">
                <a:latin typeface="Lato Black"/>
                <a:ea typeface="Lato Black"/>
                <a:cs typeface="Lato Black"/>
                <a:sym typeface="Lato Black"/>
              </a:rPr>
              <a:t> grade, and 4</a:t>
            </a:r>
            <a:r>
              <a:rPr lang="en-US" sz="2200" baseline="30000" dirty="0">
                <a:latin typeface="Lato Black"/>
                <a:ea typeface="Lato Black"/>
                <a:cs typeface="Lato Black"/>
                <a:sym typeface="Lato Black"/>
              </a:rPr>
              <a:t>th</a:t>
            </a:r>
            <a:r>
              <a:rPr lang="en-US" sz="2200" dirty="0">
                <a:latin typeface="Lato Black"/>
                <a:ea typeface="Lato Black"/>
                <a:cs typeface="Lato Black"/>
                <a:sym typeface="Lato Black"/>
              </a:rPr>
              <a:t> grade</a:t>
            </a:r>
          </a:p>
          <a:p>
            <a:pPr marL="635000" indent="-457200">
              <a:spcBef>
                <a:spcPts val="0"/>
              </a:spcBef>
              <a:buSzPts val="2400"/>
            </a:pPr>
            <a:endParaRPr lang="en-US" sz="2600" dirty="0">
              <a:latin typeface="Lato Black"/>
              <a:ea typeface="Lato Black"/>
              <a:cs typeface="Lato Black"/>
              <a:sym typeface="Lato Black"/>
            </a:endParaRPr>
          </a:p>
          <a:p>
            <a:pPr marL="635000" indent="-457200">
              <a:spcBef>
                <a:spcPts val="0"/>
              </a:spcBef>
              <a:buSzPts val="2400"/>
            </a:pPr>
            <a:r>
              <a:rPr lang="en-US" sz="2600" dirty="0">
                <a:latin typeface="Lato Black"/>
                <a:ea typeface="Lato Black"/>
                <a:cs typeface="Lato Black"/>
                <a:sym typeface="Lato Black"/>
              </a:rPr>
              <a:t>Interventionists </a:t>
            </a:r>
          </a:p>
          <a:p>
            <a:pPr marL="177800" indent="0">
              <a:spcBef>
                <a:spcPts val="0"/>
              </a:spcBef>
              <a:buSzPts val="2400"/>
              <a:buNone/>
            </a:pPr>
            <a:endParaRPr lang="en-US" sz="2600" dirty="0">
              <a:latin typeface="Lato Black"/>
              <a:ea typeface="Lato Black"/>
              <a:cs typeface="Lato Black"/>
              <a:sym typeface="Lato Black"/>
            </a:endParaRPr>
          </a:p>
          <a:p>
            <a:pPr marL="635000" indent="-457200">
              <a:spcBef>
                <a:spcPts val="0"/>
              </a:spcBef>
              <a:buSzPts val="2400"/>
            </a:pPr>
            <a:r>
              <a:rPr lang="en-US" sz="2600" dirty="0">
                <a:latin typeface="Lato Black"/>
                <a:ea typeface="Lato Black"/>
                <a:cs typeface="Lato Black"/>
                <a:sym typeface="Lato Black"/>
              </a:rPr>
              <a:t>Teaching Assistant</a:t>
            </a:r>
          </a:p>
          <a:p>
            <a:pPr marL="177800" indent="0">
              <a:spcBef>
                <a:spcPts val="0"/>
              </a:spcBef>
              <a:buSzPts val="2400"/>
              <a:buNone/>
            </a:pPr>
            <a:endParaRPr lang="en-US" sz="2600" dirty="0">
              <a:latin typeface="Lato Black"/>
              <a:ea typeface="Lato Black"/>
              <a:cs typeface="Lato Black"/>
              <a:sym typeface="Lato Black"/>
            </a:endParaRPr>
          </a:p>
          <a:p>
            <a:pPr marL="635000" indent="-457200">
              <a:spcBef>
                <a:spcPts val="0"/>
              </a:spcBef>
              <a:buSzPts val="2400"/>
            </a:pPr>
            <a:r>
              <a:rPr lang="en-US" sz="2600" dirty="0">
                <a:latin typeface="Lato Black"/>
                <a:ea typeface="Lato Black"/>
                <a:cs typeface="Lato Black"/>
                <a:sym typeface="Lato Black"/>
              </a:rPr>
              <a:t>Parent &amp; Student Involvement (treats and learning resources)</a:t>
            </a:r>
          </a:p>
          <a:p>
            <a:pPr marL="177800" indent="0">
              <a:spcBef>
                <a:spcPts val="0"/>
              </a:spcBef>
              <a:buSzPts val="2400"/>
              <a:buNone/>
            </a:pPr>
            <a:endParaRPr lang="en-US" sz="2600" dirty="0">
              <a:latin typeface="Lato Black"/>
              <a:ea typeface="Lato Black"/>
              <a:cs typeface="Lato Black"/>
              <a:sym typeface="Lato Black"/>
            </a:endParaRPr>
          </a:p>
          <a:p>
            <a:pPr marL="635000" indent="-457200">
              <a:spcBef>
                <a:spcPts val="0"/>
              </a:spcBef>
              <a:buSzPts val="2400"/>
            </a:pPr>
            <a:r>
              <a:rPr lang="en-US" sz="2600" dirty="0">
                <a:latin typeface="Lato Black"/>
                <a:ea typeface="Lato Black"/>
                <a:cs typeface="Lato Black"/>
                <a:sym typeface="Lato Black"/>
              </a:rPr>
              <a:t>Learning Resources and Curriculum Materials</a:t>
            </a:r>
          </a:p>
          <a:p>
            <a:pPr marL="177800" indent="0">
              <a:spcBef>
                <a:spcPts val="0"/>
              </a:spcBef>
              <a:buSzPts val="2400"/>
              <a:buNone/>
            </a:pPr>
            <a:endParaRPr lang="en-US" sz="2600" dirty="0">
              <a:latin typeface="Lato Black"/>
              <a:ea typeface="Lato Black"/>
              <a:cs typeface="Lato Black"/>
              <a:sym typeface="Lato Black"/>
            </a:endParaRPr>
          </a:p>
          <a:p>
            <a:pPr marL="635000" indent="-457200">
              <a:spcBef>
                <a:spcPts val="0"/>
              </a:spcBef>
              <a:buSzPts val="2400"/>
            </a:pPr>
            <a:r>
              <a:rPr lang="en-US" sz="2600" dirty="0">
                <a:latin typeface="Lato Black"/>
                <a:ea typeface="Lato Black"/>
                <a:cs typeface="Lato Black"/>
                <a:sym typeface="Lato Black"/>
              </a:rPr>
              <a:t>Professional Development Opportunities for Teachers</a:t>
            </a:r>
          </a:p>
          <a:p>
            <a:pPr marL="635000" indent="-457200">
              <a:spcBef>
                <a:spcPts val="0"/>
              </a:spcBef>
              <a:buSzPts val="2400"/>
            </a:pPr>
            <a:endParaRPr lang="en-US" sz="2600" dirty="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850895" y="231364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34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Your Rights as Parents &amp; Families of a Title I School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8" name="Google Shape;198;p9"/>
          <p:cNvSpPr txBox="1">
            <a:spLocks noGrp="1"/>
          </p:cNvSpPr>
          <p:nvPr>
            <p:ph type="body" idx="1"/>
          </p:nvPr>
        </p:nvSpPr>
        <p:spPr>
          <a:xfrm>
            <a:off x="850895" y="134612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You have a right to be involved in the following: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1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Development of the…</a:t>
            </a:r>
            <a:endParaRPr/>
          </a:p>
          <a:p>
            <a:pPr marL="1422400" lvl="2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School Improvement Plan/NCStar Plan</a:t>
            </a:r>
            <a:endParaRPr/>
          </a:p>
          <a:p>
            <a:pPr marL="1422400" lvl="2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Parent and Family Engagement Policy</a:t>
            </a:r>
            <a:endParaRPr/>
          </a:p>
          <a:p>
            <a:pPr marL="1422400" lvl="2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School-Parent Compact</a:t>
            </a:r>
            <a:endParaRPr/>
          </a:p>
          <a:p>
            <a:pPr marL="482600" lvl="1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1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Title I funding allocations for parent and family engagement.</a:t>
            </a:r>
            <a:endParaRPr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1062</Words>
  <Application>Microsoft Office PowerPoint</Application>
  <PresentationFormat>Widescreen</PresentationFormat>
  <Paragraphs>165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Lato Black</vt:lpstr>
      <vt:lpstr>Wingdings</vt:lpstr>
      <vt:lpstr>Arial</vt:lpstr>
      <vt:lpstr>Century Gothic</vt:lpstr>
      <vt:lpstr>Calibri</vt:lpstr>
      <vt:lpstr>Noto Sans Symbols</vt:lpstr>
      <vt:lpstr>Lato</vt:lpstr>
      <vt:lpstr>Open Sans ExtraBold</vt:lpstr>
      <vt:lpstr>1_Office Theme</vt:lpstr>
      <vt:lpstr>Office Theme</vt:lpstr>
      <vt:lpstr>Sardis Elementary Title I Annual Meeting</vt:lpstr>
      <vt:lpstr>Federal Requirements</vt:lpstr>
      <vt:lpstr>Meeting Overview</vt:lpstr>
      <vt:lpstr>What is Title I?</vt:lpstr>
      <vt:lpstr>What does it mean to be a Title I school?</vt:lpstr>
      <vt:lpstr>Our School’s Proud Points from 2022-2023</vt:lpstr>
      <vt:lpstr>Our School’s Goals for 2023-2024</vt:lpstr>
      <vt:lpstr>How Title I Funds are Used at Our School</vt:lpstr>
      <vt:lpstr>Your Rights as Parents &amp; Families of a Title I School</vt:lpstr>
      <vt:lpstr>School Improvement Plan/NCStar Plan</vt:lpstr>
      <vt:lpstr>Parent and Family Engagement Policy</vt:lpstr>
      <vt:lpstr>How Our School will Engage  Parents and Families</vt:lpstr>
      <vt:lpstr>School-Parent Compact</vt:lpstr>
      <vt:lpstr>Your “Right to Know”</vt:lpstr>
      <vt:lpstr>PowerPoint Presentation</vt:lpstr>
      <vt:lpstr>Title I Department Staff 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Sardis Elementary Title I Annual Meeting</dc:title>
  <dc:creator>Paulette Richardson Pipkin</dc:creator>
  <cp:lastModifiedBy>Lynn Presson</cp:lastModifiedBy>
  <cp:revision>6</cp:revision>
  <dcterms:modified xsi:type="dcterms:W3CDTF">2023-10-10T16:06:31Z</dcterms:modified>
</cp:coreProperties>
</file>